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_rels/presentation.xml.rels" ContentType="application/vnd.openxmlformats-package.relationships+xml"/>
  <Override PartName="/ppt/media/image12.png" ContentType="image/png"/>
  <Override PartName="/ppt/media/image3.png" ContentType="image/png"/>
  <Override PartName="/ppt/media/media11.webm" ContentType="video/webm"/>
  <Override PartName="/ppt/media/image13.png" ContentType="image/png"/>
  <Override PartName="/ppt/media/image17.png" ContentType="image/png"/>
  <Override PartName="/ppt/media/image14.gif" ContentType="image/gif"/>
  <Override PartName="/ppt/media/media4.webm" ContentType="video/webm"/>
  <Override PartName="/ppt/media/image1.png" ContentType="image/png"/>
  <Override PartName="/ppt/media/image10.png" ContentType="image/png"/>
  <Override PartName="/ppt/media/image6.png" ContentType="image/png"/>
  <Override PartName="/ppt/media/image15.png" ContentType="image/png"/>
  <Override PartName="/ppt/media/image2.gif" ContentType="image/gif"/>
  <Override PartName="/ppt/media/image5.png" ContentType="image/png"/>
  <Override PartName="/ppt/media/image8.gif" ContentType="image/gif"/>
  <Override PartName="/ppt/media/image16.png" ContentType="image/png"/>
  <Override PartName="/ppt/media/image7.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indent="0" algn="ctr">
              <a:buNone/>
            </a:pPr>
            <a:endParaRPr b="0" lang="en-IE" sz="4400" spc="-1" strike="noStrike">
              <a:solidFill>
                <a:srgbClr val="000000"/>
              </a:solidFill>
              <a:latin typeface="Arial"/>
            </a:endParaRPr>
          </a:p>
        </p:txBody>
      </p:sp>
      <p:sp>
        <p:nvSpPr>
          <p:cNvPr id="3" name="PlaceHolder 2"/>
          <p:cNvSpPr>
            <a:spLocks noGrp="1"/>
          </p:cNvSpPr>
          <p:nvPr>
            <p:ph type="subTitle"/>
          </p:nvPr>
        </p:nvSpPr>
        <p:spPr>
          <a:xfrm>
            <a:off x="311760" y="1152360"/>
            <a:ext cx="8519760" cy="3415680"/>
          </a:xfrm>
          <a:prstGeom prst="rect">
            <a:avLst/>
          </a:prstGeom>
          <a:noFill/>
          <a:ln w="0">
            <a:noFill/>
          </a:ln>
        </p:spPr>
        <p:txBody>
          <a:bodyPr lIns="0" rIns="0" tIns="0" bIns="0" anchor="ctr">
            <a:noAutofit/>
          </a:bodyPr>
          <a:p>
            <a:pPr indent="0" algn="ctr">
              <a:buNone/>
            </a:pPr>
            <a:endParaRPr b="0" lang="en-IE" sz="3200" spc="-1" strike="noStrike">
              <a:solidFill>
                <a:srgbClr val="000000"/>
              </a:solidFill>
              <a:latin typeface="Arial"/>
            </a:endParaRPr>
          </a:p>
        </p:txBody>
      </p:sp>
      <p:sp>
        <p:nvSpPr>
          <p:cNvPr id="4" name="PlaceHolder 3"/>
          <p:cNvSpPr>
            <a:spLocks noGrp="1"/>
          </p:cNvSpPr>
          <p:nvPr>
            <p:ph type="sldNum" idx="1"/>
          </p:nvPr>
        </p:nvSpPr>
        <p:spPr/>
        <p:txBody>
          <a:bodyPr/>
          <a:p>
            <a:fld id="{A3316643-55AD-4E37-84CD-56DB3BDE95F8}"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4DE881D0-F4F0-4533-A533-FCA24D451BED}"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FC194969-FF90-411E-9F5D-1E508D6063D0}"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177EA49-A112-450D-B054-95D1CB04966B}"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8852DE9A-39D1-4229-A143-94DFBD6F0A2E}"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6A087514-BC67-4834-8FFB-13310BB57B07}"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indent="0" algn="ctr">
              <a:buNone/>
            </a:pPr>
            <a:endParaRPr b="0" lang="en-IE" sz="4400" spc="-1" strike="noStrike">
              <a:solidFill>
                <a:srgbClr val="000000"/>
              </a:solidFill>
              <a:latin typeface="Arial"/>
            </a:endParaRPr>
          </a:p>
        </p:txBody>
      </p:sp>
      <p:sp>
        <p:nvSpPr>
          <p:cNvPr id="13" name="PlaceHolder 2"/>
          <p:cNvSpPr>
            <a:spLocks noGrp="1"/>
          </p:cNvSpPr>
          <p:nvPr>
            <p:ph/>
          </p:nvPr>
        </p:nvSpPr>
        <p:spPr>
          <a:xfrm>
            <a:off x="311760" y="1152360"/>
            <a:ext cx="8519760" cy="3415680"/>
          </a:xfrm>
          <a:prstGeom prst="rect">
            <a:avLst/>
          </a:prstGeom>
          <a:noFill/>
          <a:ln w="0">
            <a:noFill/>
          </a:ln>
        </p:spPr>
        <p:txBody>
          <a:bodyPr lIns="0" rIns="0" tIns="0" bIns="0" anchor="t">
            <a:normAutofit/>
          </a:bodyPr>
          <a:p>
            <a:pPr indent="0">
              <a:spcBef>
                <a:spcPts val="1417"/>
              </a:spcBef>
              <a:buNone/>
            </a:pPr>
            <a:endParaRPr b="0" lang="en-IE" sz="3200" spc="-1" strike="noStrike">
              <a:solidFill>
                <a:srgbClr val="000000"/>
              </a:solidFill>
              <a:latin typeface="Arial"/>
            </a:endParaRPr>
          </a:p>
        </p:txBody>
      </p:sp>
      <p:sp>
        <p:nvSpPr>
          <p:cNvPr id="4" name="PlaceHolder 3"/>
          <p:cNvSpPr>
            <a:spLocks noGrp="1"/>
          </p:cNvSpPr>
          <p:nvPr>
            <p:ph type="sldNum" idx="5"/>
          </p:nvPr>
        </p:nvSpPr>
        <p:spPr/>
        <p:txBody>
          <a:bodyPr/>
          <a:p>
            <a:fld id="{086C3C58-1D62-4C48-A4DC-B6BF44EDC0D9}"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indent="0" algn="ctr">
              <a:buNone/>
            </a:pPr>
            <a:endParaRPr b="0" lang="en-IE" sz="4400" spc="-1" strike="noStrike">
              <a:solidFill>
                <a:srgbClr val="000000"/>
              </a:solidFill>
              <a:latin typeface="Arial"/>
            </a:endParaRPr>
          </a:p>
        </p:txBody>
      </p:sp>
      <p:sp>
        <p:nvSpPr>
          <p:cNvPr id="19" name="PlaceHolder 2"/>
          <p:cNvSpPr>
            <a:spLocks noGrp="1"/>
          </p:cNvSpPr>
          <p:nvPr>
            <p:ph/>
          </p:nvPr>
        </p:nvSpPr>
        <p:spPr>
          <a:xfrm>
            <a:off x="311760" y="1152360"/>
            <a:ext cx="4157280" cy="3415680"/>
          </a:xfrm>
          <a:prstGeom prst="rect">
            <a:avLst/>
          </a:prstGeom>
          <a:noFill/>
          <a:ln w="0">
            <a:noFill/>
          </a:ln>
        </p:spPr>
        <p:txBody>
          <a:bodyPr lIns="0" rIns="0" tIns="0" bIns="0" anchor="t">
            <a:normAutofit/>
          </a:bodyPr>
          <a:p>
            <a:pPr indent="0">
              <a:spcBef>
                <a:spcPts val="1417"/>
              </a:spcBef>
              <a:buNone/>
            </a:pPr>
            <a:endParaRPr b="0" lang="en-IE" sz="3200" spc="-1" strike="noStrike">
              <a:solidFill>
                <a:srgbClr val="000000"/>
              </a:solidFill>
              <a:latin typeface="Arial"/>
            </a:endParaRPr>
          </a:p>
        </p:txBody>
      </p:sp>
      <p:sp>
        <p:nvSpPr>
          <p:cNvPr id="20" name="PlaceHolder 3"/>
          <p:cNvSpPr>
            <a:spLocks noGrp="1"/>
          </p:cNvSpPr>
          <p:nvPr>
            <p:ph/>
          </p:nvPr>
        </p:nvSpPr>
        <p:spPr>
          <a:xfrm>
            <a:off x="4677120" y="1152360"/>
            <a:ext cx="4157280" cy="3415680"/>
          </a:xfrm>
          <a:prstGeom prst="rect">
            <a:avLst/>
          </a:prstGeom>
          <a:noFill/>
          <a:ln w="0">
            <a:noFill/>
          </a:ln>
        </p:spPr>
        <p:txBody>
          <a:bodyPr lIns="0" rIns="0" tIns="0" bIns="0" anchor="t">
            <a:normAutofit/>
          </a:bodyPr>
          <a:p>
            <a:pPr indent="0">
              <a:spcBef>
                <a:spcPts val="1417"/>
              </a:spcBef>
              <a:buNone/>
            </a:pPr>
            <a:endParaRPr b="0" lang="en-IE" sz="3200" spc="-1" strike="noStrike">
              <a:solidFill>
                <a:srgbClr val="000000"/>
              </a:solidFill>
              <a:latin typeface="Arial"/>
            </a:endParaRPr>
          </a:p>
        </p:txBody>
      </p:sp>
      <p:sp>
        <p:nvSpPr>
          <p:cNvPr id="5" name="PlaceHolder 4"/>
          <p:cNvSpPr>
            <a:spLocks noGrp="1"/>
          </p:cNvSpPr>
          <p:nvPr>
            <p:ph type="sldNum" idx="6"/>
          </p:nvPr>
        </p:nvSpPr>
        <p:spPr/>
        <p:txBody>
          <a:bodyPr/>
          <a:p>
            <a:fld id="{B844A64A-360A-49F9-8753-333A972CA6BC}"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indent="0" algn="ctr">
              <a:buNone/>
            </a:pPr>
            <a:endParaRPr b="0" lang="en-IE" sz="4400" spc="-1" strike="noStrike">
              <a:solidFill>
                <a:srgbClr val="000000"/>
              </a:solidFill>
              <a:latin typeface="Arial"/>
            </a:endParaRPr>
          </a:p>
        </p:txBody>
      </p:sp>
      <p:sp>
        <p:nvSpPr>
          <p:cNvPr id="3" name="PlaceHolder 2"/>
          <p:cNvSpPr>
            <a:spLocks noGrp="1"/>
          </p:cNvSpPr>
          <p:nvPr>
            <p:ph type="sldNum" idx="7"/>
          </p:nvPr>
        </p:nvSpPr>
        <p:spPr/>
        <p:txBody>
          <a:bodyPr/>
          <a:p>
            <a:fld id="{4FC7569D-55B8-4DCA-A281-10807F6454F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D196A126-C844-4492-BC38-E1A028B00131}"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1FFCCEAE-6D0D-46CE-A460-E5B3E1672CFC}"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19760" cy="572040"/>
          </a:xfrm>
          <a:prstGeom prst="rect">
            <a:avLst/>
          </a:prstGeom>
          <a:noFill/>
          <a:ln w="0">
            <a:noFill/>
          </a:ln>
        </p:spPr>
        <p:txBody>
          <a:bodyPr lIns="0" rIns="0" tIns="0" bIns="0" anchor="ctr">
            <a:noAutofit/>
          </a:bodyPr>
          <a:p>
            <a:pPr indent="0">
              <a:buNone/>
            </a:pPr>
            <a:r>
              <a:rPr b="0" lang="en-IE" sz="1800" spc="-1" strike="noStrike">
                <a:solidFill>
                  <a:srgbClr val="000000"/>
                </a:solidFill>
                <a:latin typeface="Arial"/>
              </a:rPr>
              <a:t>Click to edit the title text format</a:t>
            </a:r>
            <a:endParaRPr b="0" lang="en-IE" sz="1800" spc="-1" strike="noStrike">
              <a:solidFill>
                <a:srgbClr val="000000"/>
              </a:solidFill>
              <a:latin typeface="Arial"/>
            </a:endParaRPr>
          </a:p>
        </p:txBody>
      </p:sp>
      <p:sp>
        <p:nvSpPr>
          <p:cNvPr id="1" name="PlaceHolder 2"/>
          <p:cNvSpPr>
            <a:spLocks noGrp="1"/>
          </p:cNvSpPr>
          <p:nvPr>
            <p:ph type="sldNum" idx="1"/>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FF0D42A3-DAAD-4DEA-A175-62E6616F35C8}"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 name="Google Shape;36;p9"/>
          <p:cNvSpPr/>
          <p:nvPr/>
        </p:nvSpPr>
        <p:spPr>
          <a:xfrm>
            <a:off x="4572000" y="0"/>
            <a:ext cx="4571280" cy="514296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IE" sz="1400" spc="-1" strike="noStrike">
              <a:solidFill>
                <a:srgbClr val="000000"/>
              </a:solidFill>
              <a:latin typeface="Arial"/>
            </a:endParaRPr>
          </a:p>
        </p:txBody>
      </p:sp>
      <p:sp>
        <p:nvSpPr>
          <p:cNvPr id="27" name="PlaceHolder 1"/>
          <p:cNvSpPr>
            <a:spLocks noGrp="1"/>
          </p:cNvSpPr>
          <p:nvPr>
            <p:ph type="sldNum" idx="10"/>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0A03AFEB-4093-417D-95BE-66D67443AE23}"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sldNum" idx="11"/>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9DFBBB62-6DF4-447B-91E9-9528226898E3}"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PlaceHolder 1"/>
          <p:cNvSpPr>
            <a:spLocks noGrp="1"/>
          </p:cNvSpPr>
          <p:nvPr>
            <p:ph type="sldNum" idx="2"/>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F51E201E-CBF1-4DC5-8963-1BF431F1E6D8}"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sldNum" idx="3"/>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2A2BD789-84C2-4284-81BF-EEA567EEB59B}"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 name="PlaceHolder 1"/>
          <p:cNvSpPr>
            <a:spLocks noGrp="1"/>
          </p:cNvSpPr>
          <p:nvPr>
            <p:ph type="sldNum" idx="4"/>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B6148582-7660-41E2-AB4B-2434B5E5A96E}"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
        <p:nvSpPr>
          <p:cNvPr id="7"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IE" sz="4400" spc="-1" strike="noStrike">
                <a:solidFill>
                  <a:srgbClr val="000000"/>
                </a:solidFill>
                <a:latin typeface="Arial"/>
              </a:rPr>
              <a:t>Click to edit the title text format</a:t>
            </a:r>
            <a:endParaRPr b="0" lang="en-IE" sz="4400" spc="-1" strike="noStrike">
              <a:solidFill>
                <a:srgbClr val="000000"/>
              </a:solidFill>
              <a:latin typeface="Arial"/>
            </a:endParaRPr>
          </a:p>
        </p:txBody>
      </p:sp>
      <p:sp>
        <p:nvSpPr>
          <p:cNvPr id="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solidFill>
                  <a:srgbClr val="000000"/>
                </a:solidFill>
                <a:latin typeface="Arial"/>
              </a:rPr>
              <a:t>Click to edit the outline text format</a:t>
            </a:r>
            <a:endParaRPr b="0" lang="en-IE"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2800" spc="-1" strike="noStrike">
                <a:solidFill>
                  <a:srgbClr val="000000"/>
                </a:solidFill>
                <a:latin typeface="Arial"/>
              </a:rPr>
              <a:t>Second Outline Level</a:t>
            </a:r>
            <a:endParaRPr b="0" lang="en-IE"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2400" spc="-1" strike="noStrike">
                <a:solidFill>
                  <a:srgbClr val="000000"/>
                </a:solidFill>
                <a:latin typeface="Arial"/>
              </a:rPr>
              <a:t>Third Outline Level</a:t>
            </a:r>
            <a:endParaRPr b="0" lang="en-IE"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2000" spc="-1" strike="noStrike">
                <a:solidFill>
                  <a:srgbClr val="000000"/>
                </a:solidFill>
                <a:latin typeface="Arial"/>
              </a:rPr>
              <a:t>Fourth Outline Level</a:t>
            </a:r>
            <a:endParaRPr b="0" lang="en-IE"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2000" spc="-1" strike="noStrike">
                <a:solidFill>
                  <a:srgbClr val="000000"/>
                </a:solidFill>
                <a:latin typeface="Arial"/>
              </a:rPr>
              <a:t>Fifth Outline Level</a:t>
            </a:r>
            <a:endParaRPr b="0" lang="en-IE"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2000" spc="-1" strike="noStrike">
                <a:solidFill>
                  <a:srgbClr val="000000"/>
                </a:solidFill>
                <a:latin typeface="Arial"/>
              </a:rPr>
              <a:t>Sixth Outline Level</a:t>
            </a:r>
            <a:endParaRPr b="0" lang="en-IE"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2000" spc="-1" strike="noStrike">
                <a:solidFill>
                  <a:srgbClr val="000000"/>
                </a:solidFill>
                <a:latin typeface="Arial"/>
              </a:rPr>
              <a:t>Seventh Outline Level</a:t>
            </a:r>
            <a:endParaRPr b="0" lang="en-IE"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44960"/>
            <a:ext cx="8519760" cy="572040"/>
          </a:xfrm>
          <a:prstGeom prst="rect">
            <a:avLst/>
          </a:prstGeom>
          <a:noFill/>
          <a:ln w="0">
            <a:noFill/>
          </a:ln>
        </p:spPr>
        <p:txBody>
          <a:bodyPr lIns="0" rIns="0" tIns="0" bIns="0" anchor="ctr">
            <a:noAutofit/>
          </a:bodyPr>
          <a:p>
            <a:pPr indent="0">
              <a:buNone/>
            </a:pPr>
            <a:r>
              <a:rPr b="0" lang="en-IE" sz="1800" spc="-1" strike="noStrike">
                <a:solidFill>
                  <a:srgbClr val="000000"/>
                </a:solidFill>
                <a:latin typeface="Arial"/>
              </a:rPr>
              <a:t>Click to edit the title text format</a:t>
            </a:r>
            <a:endParaRPr b="0" lang="en-IE" sz="1800" spc="-1" strike="noStrike">
              <a:solidFill>
                <a:srgbClr val="000000"/>
              </a:solidFill>
              <a:latin typeface="Arial"/>
            </a:endParaRPr>
          </a:p>
        </p:txBody>
      </p:sp>
      <p:sp>
        <p:nvSpPr>
          <p:cNvPr id="10" name="PlaceHolder 2"/>
          <p:cNvSpPr>
            <a:spLocks noGrp="1"/>
          </p:cNvSpPr>
          <p:nvPr>
            <p:ph type="body"/>
          </p:nvPr>
        </p:nvSpPr>
        <p:spPr>
          <a:xfrm>
            <a:off x="311760" y="1152360"/>
            <a:ext cx="8519760" cy="34156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sp>
        <p:nvSpPr>
          <p:cNvPr id="11" name="PlaceHolder 3"/>
          <p:cNvSpPr>
            <a:spLocks noGrp="1"/>
          </p:cNvSpPr>
          <p:nvPr>
            <p:ph type="sldNum" idx="5"/>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2D83B886-D587-41C7-9E1C-13281C3F3B67}"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19760" cy="572040"/>
          </a:xfrm>
          <a:prstGeom prst="rect">
            <a:avLst/>
          </a:prstGeom>
          <a:noFill/>
          <a:ln w="0">
            <a:noFill/>
          </a:ln>
        </p:spPr>
        <p:txBody>
          <a:bodyPr lIns="0" rIns="0" tIns="0" bIns="0" anchor="ctr">
            <a:noAutofit/>
          </a:bodyPr>
          <a:p>
            <a:pPr indent="0">
              <a:buNone/>
            </a:pPr>
            <a:r>
              <a:rPr b="0" lang="en-IE" sz="1800" spc="-1" strike="noStrike">
                <a:solidFill>
                  <a:srgbClr val="000000"/>
                </a:solidFill>
                <a:latin typeface="Arial"/>
              </a:rPr>
              <a:t>Click to edit the title text format</a:t>
            </a:r>
            <a:endParaRPr b="0" lang="en-IE" sz="1800" spc="-1" strike="noStrike">
              <a:solidFill>
                <a:srgbClr val="000000"/>
              </a:solidFill>
              <a:latin typeface="Arial"/>
            </a:endParaRPr>
          </a:p>
        </p:txBody>
      </p:sp>
      <p:sp>
        <p:nvSpPr>
          <p:cNvPr id="15" name="PlaceHolder 2"/>
          <p:cNvSpPr>
            <a:spLocks noGrp="1"/>
          </p:cNvSpPr>
          <p:nvPr>
            <p:ph type="body"/>
          </p:nvPr>
        </p:nvSpPr>
        <p:spPr>
          <a:xfrm>
            <a:off x="311760" y="1152360"/>
            <a:ext cx="4157280" cy="34156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sp>
        <p:nvSpPr>
          <p:cNvPr id="16" name="PlaceHolder 3"/>
          <p:cNvSpPr>
            <a:spLocks noGrp="1"/>
          </p:cNvSpPr>
          <p:nvPr>
            <p:ph type="body"/>
          </p:nvPr>
        </p:nvSpPr>
        <p:spPr>
          <a:xfrm>
            <a:off x="4677840" y="1152360"/>
            <a:ext cx="4157280" cy="34156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800" spc="-1" strike="noStrike">
                <a:solidFill>
                  <a:srgbClr val="000000"/>
                </a:solidFill>
                <a:latin typeface="Arial"/>
              </a:rPr>
              <a:t>Click to edit the outline text format</a:t>
            </a:r>
            <a:endParaRPr b="0" lang="en-IE"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E" sz="1800" spc="-1" strike="noStrike">
                <a:solidFill>
                  <a:srgbClr val="000000"/>
                </a:solidFill>
                <a:latin typeface="Arial"/>
              </a:rPr>
              <a:t>Second Outline Level</a:t>
            </a:r>
            <a:endParaRPr b="0" lang="en-IE"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E" sz="1800" spc="-1" strike="noStrike">
                <a:solidFill>
                  <a:srgbClr val="000000"/>
                </a:solidFill>
                <a:latin typeface="Arial"/>
              </a:rPr>
              <a:t>Third Outline Level</a:t>
            </a:r>
            <a:endParaRPr b="0" lang="en-IE"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E" sz="1800" spc="-1" strike="noStrike">
                <a:solidFill>
                  <a:srgbClr val="000000"/>
                </a:solidFill>
                <a:latin typeface="Arial"/>
              </a:rPr>
              <a:t>Fourth Outline Level</a:t>
            </a:r>
            <a:endParaRPr b="0" lang="en-IE"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E" sz="1800" spc="-1" strike="noStrike">
                <a:solidFill>
                  <a:srgbClr val="000000"/>
                </a:solidFill>
                <a:latin typeface="Arial"/>
              </a:rPr>
              <a:t>Fifth Outline Level</a:t>
            </a:r>
            <a:endParaRPr b="0" lang="en-IE"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E" sz="1800" spc="-1" strike="noStrike">
                <a:solidFill>
                  <a:srgbClr val="000000"/>
                </a:solidFill>
                <a:latin typeface="Arial"/>
              </a:rPr>
              <a:t>Sixth Outline Level</a:t>
            </a:r>
            <a:endParaRPr b="0" lang="en-IE"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E" sz="1800" spc="-1" strike="noStrike">
                <a:solidFill>
                  <a:srgbClr val="000000"/>
                </a:solidFill>
                <a:latin typeface="Arial"/>
              </a:rPr>
              <a:t>Seventh Outline Level</a:t>
            </a:r>
            <a:endParaRPr b="0" lang="en-IE" sz="1800" spc="-1" strike="noStrike">
              <a:solidFill>
                <a:srgbClr val="000000"/>
              </a:solidFill>
              <a:latin typeface="Arial"/>
            </a:endParaRPr>
          </a:p>
        </p:txBody>
      </p:sp>
      <p:sp>
        <p:nvSpPr>
          <p:cNvPr id="17" name="PlaceHolder 4"/>
          <p:cNvSpPr>
            <a:spLocks noGrp="1"/>
          </p:cNvSpPr>
          <p:nvPr>
            <p:ph type="sldNum" idx="6"/>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E2A1C517-22DC-4371-8DDC-61395D406C74}"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19760" cy="572040"/>
          </a:xfrm>
          <a:prstGeom prst="rect">
            <a:avLst/>
          </a:prstGeom>
          <a:noFill/>
          <a:ln w="0">
            <a:noFill/>
          </a:ln>
        </p:spPr>
        <p:txBody>
          <a:bodyPr lIns="0" rIns="0" tIns="0" bIns="0" anchor="ctr">
            <a:noAutofit/>
          </a:bodyPr>
          <a:p>
            <a:pPr indent="0">
              <a:buNone/>
            </a:pPr>
            <a:r>
              <a:rPr b="0" lang="en-IE" sz="1800" spc="-1" strike="noStrike">
                <a:solidFill>
                  <a:srgbClr val="000000"/>
                </a:solidFill>
                <a:latin typeface="Arial"/>
              </a:rPr>
              <a:t>Click to edit the title text format</a:t>
            </a:r>
            <a:endParaRPr b="0" lang="en-IE" sz="1800" spc="-1" strike="noStrike">
              <a:solidFill>
                <a:srgbClr val="000000"/>
              </a:solidFill>
              <a:latin typeface="Arial"/>
            </a:endParaRPr>
          </a:p>
        </p:txBody>
      </p:sp>
      <p:sp>
        <p:nvSpPr>
          <p:cNvPr id="22" name="PlaceHolder 2"/>
          <p:cNvSpPr>
            <a:spLocks noGrp="1"/>
          </p:cNvSpPr>
          <p:nvPr>
            <p:ph type="sldNum" idx="7"/>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DC6A0DCC-C3F2-445E-941F-A2DF5B9881CD}"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 name="PlaceHolder 1"/>
          <p:cNvSpPr>
            <a:spLocks noGrp="1"/>
          </p:cNvSpPr>
          <p:nvPr>
            <p:ph type="sldNum" idx="8"/>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905AEF0B-8A7B-4FE0-A6A9-47A3D0E65BE1}"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sldNum" idx="9"/>
          </p:nvPr>
        </p:nvSpPr>
        <p:spPr>
          <a:xfrm>
            <a:off x="8472600" y="4663080"/>
            <a:ext cx="547920" cy="39276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GB" sz="1000" spc="-1" strike="noStrike">
                <a:solidFill>
                  <a:schemeClr val="dk2"/>
                </a:solidFill>
                <a:latin typeface="Arial"/>
                <a:ea typeface="Arial"/>
              </a:defRPr>
            </a:lvl1pPr>
          </a:lstStyle>
          <a:p>
            <a:pPr indent="0" algn="r">
              <a:lnSpc>
                <a:spcPct val="100000"/>
              </a:lnSpc>
              <a:buNone/>
              <a:tabLst>
                <a:tab algn="l" pos="0"/>
              </a:tabLst>
            </a:pPr>
            <a:fld id="{C3EC08E9-0C47-496C-BED3-9AD59DE01817}" type="slidenum">
              <a:rPr b="0" lang="en-GB" sz="1000" spc="-1" strike="noStrike">
                <a:solidFill>
                  <a:schemeClr val="dk2"/>
                </a:solidFill>
                <a:latin typeface="Arial"/>
                <a:ea typeface="Arial"/>
              </a:rPr>
              <a:t>&lt;number&gt;</a:t>
            </a:fld>
            <a:endParaRPr b="0" lang="en-IE"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video" Target="file:///home/jfinn/Documents/Subject Notes/LC Computer Science/LCCS Plan - Jim Version/6th Year/02 Functions and Sorting/Presentations/Insertion Sort.webm" TargetMode="External"/><Relationship Id="rId2" Type="http://schemas.microsoft.com/office/2007/relationships/media" Target="file:///home/jfinn/Documents/Subject Notes/LC Computer Science/LCCS Plan - Jim Version/6th Year/02 Functions and Sorting/Presentations/Insertion Sort.webm" TargetMode="External"/><Relationship Id="rId3" Type="http://schemas.openxmlformats.org/officeDocument/2006/relationships/image" Target="../media/image6.png"/><Relationship Id="rId4"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hyperlink" Target="https://en.wikipedia.org/wiki/Insertion_sort#/media/File:Insertion-sort-example-300px.gif" TargetMode="External"/><Relationship Id="rId2" Type="http://schemas.openxmlformats.org/officeDocument/2006/relationships/image" Target="../media/image8.gif"/><Relationship Id="rId3"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hyperlink" Target="https://repl.it/@suzannelinnane/Insertion-Sort" TargetMode="Externa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video" Target="../media/media11.webm"/><Relationship Id="rId2" Type="http://schemas.microsoft.com/office/2007/relationships/media" Target="../media/media11.webm"/><Relationship Id="rId3" Type="http://schemas.openxmlformats.org/officeDocument/2006/relationships/image" Target="../media/image12.png"/><Relationship Id="rId4"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hyperlink" Target="https://en.wikipedia.org/wiki/Bubble_sort#/media/File:Bubble-sort-example-300px.gif" TargetMode="External"/><Relationship Id="rId2" Type="http://schemas.openxmlformats.org/officeDocument/2006/relationships/image" Target="../media/image14.gif"/><Relationship Id="rId3"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hyperlink" Target="https://repl.it/@suzannelinnane/Bubble-Sort" TargetMode="Externa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hyperlink" Target="https://en.wikipedia.org/wiki/Selection_sort#/media/File:Selection-Sort-Animation.gif" TargetMode="External"/><Relationship Id="rId2" Type="http://schemas.openxmlformats.org/officeDocument/2006/relationships/image" Target="../media/image2.gif"/><Relationship Id="rId3"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hyperlink" Target="https://repl.it/@suzannelinnane/Selection-Sort" TargetMode="External"/><Relationship Id="rId2" Type="http://schemas.openxmlformats.org/officeDocument/2006/relationships/image" Target="../media/image3.png"/><Relationship Id="rId3"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hyperlink" Target="https://repl.it/@suzannelinnane/Selection-Sort-without-min" TargetMode="External"/><Relationship Id="rId2"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video" Target="../media/media4.webm"/><Relationship Id="rId2" Type="http://schemas.microsoft.com/office/2007/relationships/media" Target="../media/media4.webm"/><Relationship Id="rId3" Type="http://schemas.openxmlformats.org/officeDocument/2006/relationships/image" Target="../media/image5.png"/><Relationship Id="rId4"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19760" cy="840960"/>
          </a:xfrm>
          <a:prstGeom prst="rect">
            <a:avLst/>
          </a:prstGeom>
          <a:noFill/>
          <a:ln w="0">
            <a:noFill/>
          </a:ln>
        </p:spPr>
        <p:txBody>
          <a:bodyPr lIns="91440" rIns="91440" tIns="91440" bIns="91440" anchor="ctr">
            <a:noAutofit/>
          </a:bodyPr>
          <a:p>
            <a:pPr indent="0" algn="ctr">
              <a:lnSpc>
                <a:spcPct val="100000"/>
              </a:lnSpc>
              <a:buNone/>
              <a:tabLst>
                <a:tab algn="l" pos="0"/>
              </a:tabLst>
            </a:pPr>
            <a:r>
              <a:rPr b="1" lang="en-GB" sz="3600" spc="-1" strike="noStrike">
                <a:solidFill>
                  <a:schemeClr val="dk1"/>
                </a:solidFill>
                <a:latin typeface="Arial"/>
                <a:ea typeface="Arial"/>
              </a:rPr>
              <a:t>Sorting Algorithms</a:t>
            </a:r>
            <a:endParaRPr b="0" lang="en-IE"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gn="ctr">
              <a:buNone/>
            </a:pPr>
            <a:endParaRPr b="0" lang="en-IE" sz="1800" spc="-1" strike="noStrike">
              <a:solidFill>
                <a:srgbClr val="000000"/>
              </a:solidFill>
              <a:latin typeface="Arial"/>
            </a:endParaRPr>
          </a:p>
        </p:txBody>
      </p:sp>
      <p:pic>
        <p:nvPicPr>
          <p:cNvPr id="50" name="" descr="">
            <a:hlinkClick r:id="" action="ppaction://media"/>
          </p:cNvPr>
          <p:cNvPicPr/>
          <p:nvPr>
            <a:videoFile r:link="rId1"/>
            <p:extLst>
              <p:ext uri="{DAA4B4D4-6D71-4841-9C94-3DE7FCFB9230}">
                <p14:media r:link="rId2"/>
              </p:ext>
            </p:extLst>
          </p:nvPr>
        </p:nvPicPr>
        <p:blipFill>
          <a:blip r:embed="rId3"/>
          <a:stretch>
            <a:fillRect/>
          </a:stretch>
        </p:blipFill>
        <p:spPr>
          <a:xfrm>
            <a:off x="124560" y="180000"/>
            <a:ext cx="8695440" cy="4888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Insertion Sort</a:t>
            </a:r>
            <a:endParaRPr b="0" lang="en-IE" sz="2800" spc="-1" strike="noStrike">
              <a:solidFill>
                <a:srgbClr val="000000"/>
              </a:solidFill>
              <a:latin typeface="Arial"/>
            </a:endParaRPr>
          </a:p>
        </p:txBody>
      </p:sp>
      <p:sp>
        <p:nvSpPr>
          <p:cNvPr id="52" name="PlaceHolder 2"/>
          <p:cNvSpPr>
            <a:spLocks noGrp="1"/>
          </p:cNvSpPr>
          <p:nvPr>
            <p:ph/>
          </p:nvPr>
        </p:nvSpPr>
        <p:spPr>
          <a:xfrm>
            <a:off x="311760" y="1152360"/>
            <a:ext cx="48531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The algorithm takes the item outlined in blue and keeps iterating left until it finds it’s ordered position.</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Computers cannot see the list as humans do so this algorithm keeps shifting the sorted items up the list (to the right) when they are larger than the item being inserted.</a:t>
            </a:r>
            <a:endParaRPr b="0" lang="en-IE" sz="1800" spc="-1" strike="noStrike">
              <a:solidFill>
                <a:srgbClr val="000000"/>
              </a:solidFill>
              <a:latin typeface="Arial"/>
            </a:endParaRPr>
          </a:p>
          <a:p>
            <a:pPr indent="0">
              <a:lnSpc>
                <a:spcPct val="115000"/>
              </a:lnSpc>
              <a:spcBef>
                <a:spcPts val="1599"/>
              </a:spcBef>
              <a:buNone/>
              <a:tabLst>
                <a:tab algn="l" pos="0"/>
              </a:tabLst>
            </a:pP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53" name="Google Shape;113;p22" descr=""/>
          <p:cNvPicPr/>
          <p:nvPr/>
        </p:nvPicPr>
        <p:blipFill>
          <a:blip r:embed="rId1"/>
          <a:stretch/>
        </p:blipFill>
        <p:spPr>
          <a:xfrm>
            <a:off x="4983120" y="0"/>
            <a:ext cx="3980880" cy="51429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Insertion Sort - Example</a:t>
            </a:r>
            <a:endParaRPr b="0" lang="en-IE" sz="2800" spc="-1" strike="noStrike">
              <a:solidFill>
                <a:srgbClr val="000000"/>
              </a:solidFill>
              <a:latin typeface="Arial"/>
            </a:endParaRPr>
          </a:p>
        </p:txBody>
      </p:sp>
      <p:sp>
        <p:nvSpPr>
          <p:cNvPr id="55"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500" spc="-1" strike="noStrike" u="sng">
                <a:solidFill>
                  <a:schemeClr val="hlink"/>
                </a:solidFill>
                <a:uFillTx/>
                <a:latin typeface="Arial"/>
                <a:ea typeface="Arial"/>
                <a:hlinkClick r:id="rId1"/>
              </a:rPr>
              <a:t>https://en.wikipedia.org/wiki/Insertion_sort#/media/File:Insertion-sort-example-300px.gif</a:t>
            </a:r>
            <a:endParaRPr b="0" lang="en-IE" sz="15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56" name="Google Shape;120;p23" descr=""/>
          <p:cNvPicPr/>
          <p:nvPr/>
        </p:nvPicPr>
        <p:blipFill>
          <a:blip r:embed="rId2"/>
          <a:stretch/>
        </p:blipFill>
        <p:spPr>
          <a:xfrm>
            <a:off x="2358000" y="1986840"/>
            <a:ext cx="4302360" cy="2581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Insertion Sort - Python Code</a:t>
            </a:r>
            <a:endParaRPr b="0" lang="en-IE" sz="2800" spc="-1" strike="noStrike">
              <a:solidFill>
                <a:srgbClr val="000000"/>
              </a:solidFill>
              <a:latin typeface="Arial"/>
            </a:endParaRPr>
          </a:p>
        </p:txBody>
      </p:sp>
      <p:sp>
        <p:nvSpPr>
          <p:cNvPr id="58"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u="sng">
                <a:solidFill>
                  <a:schemeClr val="hlink"/>
                </a:solidFill>
                <a:uFillTx/>
                <a:latin typeface="Arial"/>
                <a:ea typeface="Arial"/>
                <a:hlinkClick r:id="rId1"/>
              </a:rPr>
              <a:t>https://repl.it/@suzannelinnane/Insertion-Sort</a:t>
            </a:r>
            <a:endParaRPr b="0" lang="en-IE" sz="1800" spc="-1" strike="noStrike">
              <a:solidFill>
                <a:srgbClr val="000000"/>
              </a:solidFill>
              <a:latin typeface="Arial"/>
            </a:endParaRPr>
          </a:p>
          <a:p>
            <a:pPr indent="0">
              <a:lnSpc>
                <a:spcPct val="115000"/>
              </a:lnSpc>
              <a:spcBef>
                <a:spcPts val="1599"/>
              </a:spcBef>
              <a:buNone/>
              <a:tabLst>
                <a:tab algn="l" pos="0"/>
              </a:tabLst>
            </a:pP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59" name="Google Shape;127;p24" descr=""/>
          <p:cNvPicPr/>
          <p:nvPr/>
        </p:nvPicPr>
        <p:blipFill>
          <a:blip r:embed="rId2"/>
          <a:stretch/>
        </p:blipFill>
        <p:spPr>
          <a:xfrm>
            <a:off x="155520" y="1628640"/>
            <a:ext cx="3399840" cy="3513960"/>
          </a:xfrm>
          <a:prstGeom prst="rect">
            <a:avLst/>
          </a:prstGeom>
          <a:ln w="0">
            <a:noFill/>
          </a:ln>
        </p:spPr>
      </p:pic>
      <p:pic>
        <p:nvPicPr>
          <p:cNvPr id="60" name="Google Shape;128;p24" descr=""/>
          <p:cNvPicPr/>
          <p:nvPr/>
        </p:nvPicPr>
        <p:blipFill>
          <a:blip r:embed="rId3"/>
          <a:stretch/>
        </p:blipFill>
        <p:spPr>
          <a:xfrm>
            <a:off x="5276880" y="2742120"/>
            <a:ext cx="3447360" cy="17233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Bubble Sort</a:t>
            </a:r>
            <a:endParaRPr b="0" lang="en-IE" sz="2800" spc="-1" strike="noStrike">
              <a:solidFill>
                <a:srgbClr val="000000"/>
              </a:solidFill>
              <a:latin typeface="Arial"/>
            </a:endParaRPr>
          </a:p>
        </p:txBody>
      </p:sp>
      <p:pic>
        <p:nvPicPr>
          <p:cNvPr id="62" name="" descr="">
            <a:hlinkClick r:id="" action="ppaction://media"/>
          </p:cNvPr>
          <p:cNvPicPr/>
          <p:nvPr>
            <a:videoFile r:link="rId1"/>
            <p:extLst>
              <p:ext uri="{DAA4B4D4-6D71-4841-9C94-3DE7FCFB9230}">
                <p14:media r:embed="rId2"/>
              </p:ext>
            </p:extLst>
          </p:nvPr>
        </p:nvPicPr>
        <p:blipFill>
          <a:blip r:embed="rId3"/>
          <a:stretch>
            <a:fillRect/>
          </a:stretch>
        </p:blipFill>
        <p:spPr>
          <a:xfrm>
            <a:off x="165240" y="180000"/>
            <a:ext cx="8978760" cy="5047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Bubble Sort</a:t>
            </a:r>
            <a:endParaRPr b="0" lang="en-IE" sz="2800" spc="-1" strike="noStrike">
              <a:solidFill>
                <a:srgbClr val="000000"/>
              </a:solidFill>
              <a:latin typeface="Arial"/>
            </a:endParaRPr>
          </a:p>
        </p:txBody>
      </p:sp>
      <p:sp>
        <p:nvSpPr>
          <p:cNvPr id="64"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A bubble sort iterates through the list like a bubble, examining two items at a time.</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The bubble then moves onto the next two items.  For each bubble step, the two numbers in that bubble are compared.  If the second item is smaller than the first, then the two items are swapped.</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The list is not sorted after one pass.</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It repeats until the whole list is sorted.</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65" name="Google Shape;142;p26" descr=""/>
          <p:cNvPicPr/>
          <p:nvPr/>
        </p:nvPicPr>
        <p:blipFill>
          <a:blip r:embed="rId1"/>
          <a:stretch/>
        </p:blipFill>
        <p:spPr>
          <a:xfrm>
            <a:off x="6201360" y="2854800"/>
            <a:ext cx="2630160" cy="2056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Bubble Sort - Example</a:t>
            </a:r>
            <a:endParaRPr b="0" lang="en-IE" sz="2800" spc="-1" strike="noStrike">
              <a:solidFill>
                <a:srgbClr val="000000"/>
              </a:solidFill>
              <a:latin typeface="Arial"/>
            </a:endParaRPr>
          </a:p>
        </p:txBody>
      </p:sp>
      <p:sp>
        <p:nvSpPr>
          <p:cNvPr id="67"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400" spc="-1" strike="noStrike" u="sng">
                <a:solidFill>
                  <a:schemeClr val="hlink"/>
                </a:solidFill>
                <a:uFillTx/>
                <a:latin typeface="Arial"/>
                <a:ea typeface="Arial"/>
                <a:hlinkClick r:id="rId1"/>
              </a:rPr>
              <a:t>https://en.wikipedia.org/wiki/Bubble_sort#/media/File:Bubble-sort-example-300px.gif</a:t>
            </a:r>
            <a:endParaRPr b="0" lang="en-IE" sz="14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68" name="Google Shape;149;p27" descr=""/>
          <p:cNvPicPr/>
          <p:nvPr/>
        </p:nvPicPr>
        <p:blipFill>
          <a:blip r:embed="rId2"/>
          <a:stretch/>
        </p:blipFill>
        <p:spPr>
          <a:xfrm>
            <a:off x="2022120" y="1980000"/>
            <a:ext cx="4314240" cy="25884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Bubble sort</a:t>
            </a:r>
            <a:endParaRPr b="0" lang="en-IE" sz="2800" spc="-1" strike="noStrike">
              <a:solidFill>
                <a:srgbClr val="000000"/>
              </a:solidFill>
              <a:latin typeface="Arial"/>
            </a:endParaRPr>
          </a:p>
        </p:txBody>
      </p:sp>
      <p:sp>
        <p:nvSpPr>
          <p:cNvPr id="70" name="PlaceHolder 2"/>
          <p:cNvSpPr>
            <a:spLocks noGrp="1"/>
          </p:cNvSpPr>
          <p:nvPr>
            <p:ph/>
          </p:nvPr>
        </p:nvSpPr>
        <p:spPr>
          <a:xfrm>
            <a:off x="311760" y="1152360"/>
            <a:ext cx="46875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This shows the first pass of a bubble sort.</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You may be lucky where the list is sorted after one pass.  But for the worst case, the smallest value may be the last item in the list and several more passes are needed for it to bubble down the list.</a:t>
            </a:r>
            <a:endParaRPr b="0" lang="en-IE" sz="1800" spc="-1" strike="noStrike">
              <a:solidFill>
                <a:srgbClr val="000000"/>
              </a:solidFill>
              <a:latin typeface="Arial"/>
            </a:endParaRPr>
          </a:p>
          <a:p>
            <a:pPr indent="0">
              <a:lnSpc>
                <a:spcPct val="115000"/>
              </a:lnSpc>
              <a:spcBef>
                <a:spcPts val="1599"/>
              </a:spcBef>
              <a:buNone/>
              <a:tabLst>
                <a:tab algn="l" pos="0"/>
              </a:tabLst>
            </a:pP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71" name="Google Shape;156;p28" descr=""/>
          <p:cNvPicPr/>
          <p:nvPr/>
        </p:nvPicPr>
        <p:blipFill>
          <a:blip r:embed="rId1"/>
          <a:stretch/>
        </p:blipFill>
        <p:spPr>
          <a:xfrm>
            <a:off x="5000040" y="0"/>
            <a:ext cx="3749400" cy="51429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Bubble Sort</a:t>
            </a:r>
            <a:endParaRPr b="0" lang="en-IE" sz="2800" spc="-1" strike="noStrike">
              <a:solidFill>
                <a:srgbClr val="000000"/>
              </a:solidFill>
              <a:latin typeface="Arial"/>
            </a:endParaRPr>
          </a:p>
        </p:txBody>
      </p:sp>
      <p:sp>
        <p:nvSpPr>
          <p:cNvPr id="73"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Therefore we need two loops.</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The first outer loop iterates one less than the number of items in the list, which is the number of passes we need in the worst case scenario.</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r>
              <a:rPr b="0" lang="en-GB" sz="1800" spc="-1" strike="noStrike">
                <a:solidFill>
                  <a:schemeClr val="dk2"/>
                </a:solidFill>
                <a:latin typeface="Arial"/>
                <a:ea typeface="Arial"/>
              </a:rPr>
              <a:t>For each outer loop iteration, we have an inner loop (nested loop) which conducts the single bubble sort pass.</a:t>
            </a:r>
            <a:endParaRPr b="0" lang="en-I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Bubble Sort - Python Code</a:t>
            </a:r>
            <a:endParaRPr b="0" lang="en-IE" sz="2800" spc="-1" strike="noStrike">
              <a:solidFill>
                <a:srgbClr val="000000"/>
              </a:solidFill>
              <a:latin typeface="Arial"/>
            </a:endParaRPr>
          </a:p>
        </p:txBody>
      </p:sp>
      <p:sp>
        <p:nvSpPr>
          <p:cNvPr id="75"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u="sng">
                <a:solidFill>
                  <a:schemeClr val="hlink"/>
                </a:solidFill>
                <a:uFillTx/>
                <a:latin typeface="Arial"/>
                <a:ea typeface="Arial"/>
                <a:hlinkClick r:id="rId1"/>
              </a:rPr>
              <a:t>https://repl.it/@suzannelinnane/Bubble-Sort</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76" name="Google Shape;169;p30" descr=""/>
          <p:cNvPicPr/>
          <p:nvPr/>
        </p:nvPicPr>
        <p:blipFill>
          <a:blip r:embed="rId2"/>
          <a:stretch/>
        </p:blipFill>
        <p:spPr>
          <a:xfrm>
            <a:off x="163440" y="1631160"/>
            <a:ext cx="3287880" cy="3415680"/>
          </a:xfrm>
          <a:prstGeom prst="rect">
            <a:avLst/>
          </a:prstGeom>
          <a:ln w="0">
            <a:noFill/>
          </a:ln>
        </p:spPr>
      </p:pic>
      <p:pic>
        <p:nvPicPr>
          <p:cNvPr id="77" name="Google Shape;170;p30" descr=""/>
          <p:cNvPicPr/>
          <p:nvPr/>
        </p:nvPicPr>
        <p:blipFill>
          <a:blip r:embed="rId3"/>
          <a:stretch/>
        </p:blipFill>
        <p:spPr>
          <a:xfrm>
            <a:off x="5290920" y="2947680"/>
            <a:ext cx="3342600" cy="17326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Sorting Algorithms</a:t>
            </a:r>
            <a:endParaRPr b="0" lang="en-IE" sz="2800" spc="-1" strike="noStrike">
              <a:solidFill>
                <a:srgbClr val="000000"/>
              </a:solidFill>
              <a:latin typeface="Arial"/>
            </a:endParaRPr>
          </a:p>
        </p:txBody>
      </p:sp>
      <p:sp>
        <p:nvSpPr>
          <p:cNvPr id="31"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There are different ways to sort a list.  Some methods of sorting a list could be faster or slower than others.</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The four Sorting algorithms we are going to study are:</a:t>
            </a:r>
            <a:endParaRPr b="0" lang="en-IE" sz="1800" spc="-1" strike="noStrike">
              <a:solidFill>
                <a:srgbClr val="000000"/>
              </a:solidFill>
              <a:latin typeface="Arial"/>
            </a:endParaRPr>
          </a:p>
          <a:p>
            <a:pPr marL="457200" indent="-343080">
              <a:lnSpc>
                <a:spcPct val="115000"/>
              </a:lnSpc>
              <a:spcBef>
                <a:spcPts val="1599"/>
              </a:spcBef>
              <a:buClr>
                <a:srgbClr val="595959"/>
              </a:buClr>
              <a:buFont typeface="Arial"/>
              <a:buChar char="●"/>
              <a:tabLst>
                <a:tab algn="l" pos="0"/>
              </a:tabLst>
            </a:pPr>
            <a:r>
              <a:rPr b="0" lang="en-GB" sz="1800" spc="-1" strike="noStrike">
                <a:solidFill>
                  <a:schemeClr val="dk2"/>
                </a:solidFill>
                <a:latin typeface="Arial"/>
                <a:ea typeface="Arial"/>
              </a:rPr>
              <a:t>Selection sort/ Simple sort</a:t>
            </a:r>
            <a:endParaRPr b="0" lang="en-IE"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GB" sz="1800" spc="-1" strike="noStrike">
                <a:solidFill>
                  <a:schemeClr val="dk2"/>
                </a:solidFill>
                <a:latin typeface="Arial"/>
                <a:ea typeface="Arial"/>
              </a:rPr>
              <a:t>Insertion sort</a:t>
            </a:r>
            <a:endParaRPr b="0" lang="en-IE"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GB" sz="1800" spc="-1" strike="noStrike">
                <a:solidFill>
                  <a:schemeClr val="dk2"/>
                </a:solidFill>
                <a:latin typeface="Arial"/>
                <a:ea typeface="Arial"/>
              </a:rPr>
              <a:t>Bubble sort</a:t>
            </a:r>
            <a:endParaRPr b="0" lang="en-IE" sz="1800" spc="-1" strike="noStrike">
              <a:solidFill>
                <a:srgbClr val="000000"/>
              </a:solidFill>
              <a:latin typeface="Arial"/>
            </a:endParaRPr>
          </a:p>
          <a:p>
            <a:pPr marL="457200" indent="-343080">
              <a:lnSpc>
                <a:spcPct val="115000"/>
              </a:lnSpc>
              <a:buClr>
                <a:srgbClr val="595959"/>
              </a:buClr>
              <a:buFont typeface="Arial"/>
              <a:buChar char="●"/>
              <a:tabLst>
                <a:tab algn="l" pos="0"/>
              </a:tabLst>
            </a:pPr>
            <a:r>
              <a:rPr b="0" lang="en-GB" sz="1800" spc="-1" strike="noStrike">
                <a:solidFill>
                  <a:schemeClr val="dk2"/>
                </a:solidFill>
                <a:latin typeface="Arial"/>
                <a:ea typeface="Arial"/>
              </a:rPr>
              <a:t>Quicksort (Higher Level only)</a:t>
            </a:r>
            <a:endParaRPr b="0" lang="en-I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0" lang="en-GB" sz="2800" spc="-1" strike="noStrike">
                <a:solidFill>
                  <a:schemeClr val="dk1"/>
                </a:solidFill>
                <a:latin typeface="Arial"/>
                <a:ea typeface="Arial"/>
              </a:rPr>
              <a:t>Bubble Sort</a:t>
            </a:r>
            <a:endParaRPr b="0" lang="en-IE" sz="2800" spc="-1" strike="noStrike">
              <a:solidFill>
                <a:srgbClr val="000000"/>
              </a:solidFill>
              <a:latin typeface="Arial"/>
            </a:endParaRPr>
          </a:p>
        </p:txBody>
      </p:sp>
      <p:sp>
        <p:nvSpPr>
          <p:cNvPr id="79"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1" lang="en-GB" sz="1600" spc="-1" strike="noStrike">
                <a:solidFill>
                  <a:schemeClr val="dk1"/>
                </a:solidFill>
                <a:highlight>
                  <a:srgbClr val="ffffff"/>
                </a:highlight>
                <a:latin typeface="Lato"/>
                <a:ea typeface="Lato"/>
              </a:rPr>
              <a:t>Advantages: </a:t>
            </a:r>
            <a:endParaRPr b="0" lang="en-IE" sz="1600" spc="-1" strike="noStrike">
              <a:solidFill>
                <a:srgbClr val="000000"/>
              </a:solidFill>
              <a:latin typeface="Arial"/>
            </a:endParaRPr>
          </a:p>
          <a:p>
            <a:pPr marL="457200" indent="-330120">
              <a:lnSpc>
                <a:spcPct val="115000"/>
              </a:lnSpc>
              <a:spcBef>
                <a:spcPts val="1599"/>
              </a:spcBef>
              <a:buClr>
                <a:srgbClr val="000000"/>
              </a:buClr>
              <a:buFont typeface="Lato"/>
              <a:buChar char="●"/>
              <a:tabLst>
                <a:tab algn="l" pos="0"/>
              </a:tabLst>
            </a:pPr>
            <a:r>
              <a:rPr b="0" lang="en-GB" sz="1600" spc="-1" strike="noStrike">
                <a:solidFill>
                  <a:schemeClr val="dk1"/>
                </a:solidFill>
                <a:highlight>
                  <a:srgbClr val="ffffff"/>
                </a:highlight>
                <a:latin typeface="Lato"/>
                <a:ea typeface="Lato"/>
              </a:rPr>
              <a:t>Easy to implement</a:t>
            </a:r>
            <a:endParaRPr b="0" lang="en-IE" sz="1600" spc="-1" strike="noStrike">
              <a:solidFill>
                <a:srgbClr val="000000"/>
              </a:solidFill>
              <a:latin typeface="Arial"/>
            </a:endParaRPr>
          </a:p>
          <a:p>
            <a:pPr marL="457200" indent="-330120">
              <a:lnSpc>
                <a:spcPct val="115000"/>
              </a:lnSpc>
              <a:buClr>
                <a:srgbClr val="000000"/>
              </a:buClr>
              <a:buFont typeface="Lato"/>
              <a:buChar char="●"/>
              <a:tabLst>
                <a:tab algn="l" pos="0"/>
              </a:tabLst>
            </a:pPr>
            <a:r>
              <a:rPr b="0" lang="en-GB" sz="1600" spc="-1" strike="noStrike">
                <a:solidFill>
                  <a:schemeClr val="dk1"/>
                </a:solidFill>
                <a:highlight>
                  <a:srgbClr val="ffffff"/>
                </a:highlight>
                <a:latin typeface="Lato"/>
                <a:ea typeface="Lato"/>
              </a:rPr>
              <a:t>Performs well on a small list</a:t>
            </a:r>
            <a:endParaRPr b="0" lang="en-IE" sz="1600" spc="-1" strike="noStrike">
              <a:solidFill>
                <a:srgbClr val="000000"/>
              </a:solidFill>
              <a:latin typeface="Arial"/>
            </a:endParaRPr>
          </a:p>
          <a:p>
            <a:pPr marL="457200" indent="-330120">
              <a:lnSpc>
                <a:spcPct val="115000"/>
              </a:lnSpc>
              <a:buClr>
                <a:srgbClr val="000000"/>
              </a:buClr>
              <a:buFont typeface="Lato"/>
              <a:buChar char="●"/>
              <a:tabLst>
                <a:tab algn="l" pos="0"/>
              </a:tabLst>
            </a:pPr>
            <a:r>
              <a:rPr b="0" lang="en-GB" sz="1600" spc="-1" strike="noStrike">
                <a:solidFill>
                  <a:schemeClr val="dk1"/>
                </a:solidFill>
                <a:highlight>
                  <a:srgbClr val="ffffff"/>
                </a:highlight>
                <a:latin typeface="Lato"/>
                <a:ea typeface="Lato"/>
              </a:rPr>
              <a:t>Elements are swapped in place without using additional temporary storage, so the space requirement is at a minimum. </a:t>
            </a:r>
            <a:endParaRPr b="0" lang="en-IE" sz="1600" spc="-1" strike="noStrike">
              <a:solidFill>
                <a:srgbClr val="000000"/>
              </a:solidFill>
              <a:latin typeface="Arial"/>
            </a:endParaRPr>
          </a:p>
          <a:p>
            <a:pPr indent="0">
              <a:lnSpc>
                <a:spcPct val="115000"/>
              </a:lnSpc>
              <a:spcBef>
                <a:spcPts val="1599"/>
              </a:spcBef>
              <a:buNone/>
              <a:tabLst>
                <a:tab algn="l" pos="0"/>
              </a:tabLst>
            </a:pPr>
            <a:endParaRPr b="0" lang="en-IE" sz="1600" spc="-1" strike="noStrike">
              <a:solidFill>
                <a:srgbClr val="000000"/>
              </a:solidFill>
              <a:latin typeface="Arial"/>
            </a:endParaRPr>
          </a:p>
          <a:p>
            <a:pPr indent="0">
              <a:lnSpc>
                <a:spcPct val="115000"/>
              </a:lnSpc>
              <a:spcBef>
                <a:spcPts val="1599"/>
              </a:spcBef>
              <a:buNone/>
              <a:tabLst>
                <a:tab algn="l" pos="0"/>
              </a:tabLst>
            </a:pPr>
            <a:r>
              <a:rPr b="1" lang="en-GB" sz="1600" spc="-1" strike="noStrike">
                <a:solidFill>
                  <a:schemeClr val="dk1"/>
                </a:solidFill>
                <a:highlight>
                  <a:srgbClr val="ffffff"/>
                </a:highlight>
                <a:latin typeface="Lato"/>
                <a:ea typeface="Lato"/>
              </a:rPr>
              <a:t>Disadvantages:</a:t>
            </a:r>
            <a:endParaRPr b="0" lang="en-IE" sz="1600" spc="-1" strike="noStrike">
              <a:solidFill>
                <a:srgbClr val="000000"/>
              </a:solidFill>
              <a:latin typeface="Arial"/>
            </a:endParaRPr>
          </a:p>
          <a:p>
            <a:pPr marL="457200" indent="-330120">
              <a:lnSpc>
                <a:spcPct val="115000"/>
              </a:lnSpc>
              <a:spcBef>
                <a:spcPts val="1599"/>
              </a:spcBef>
              <a:buClr>
                <a:srgbClr val="000000"/>
              </a:buClr>
              <a:buFont typeface="Lato"/>
              <a:buChar char="●"/>
              <a:tabLst>
                <a:tab algn="l" pos="0"/>
              </a:tabLst>
            </a:pPr>
            <a:r>
              <a:rPr b="0" lang="en-GB" sz="1600" spc="-1" strike="noStrike">
                <a:solidFill>
                  <a:schemeClr val="dk1"/>
                </a:solidFill>
                <a:highlight>
                  <a:srgbClr val="ffffff"/>
                </a:highlight>
                <a:latin typeface="Lato"/>
                <a:ea typeface="Lato"/>
              </a:rPr>
              <a:t>Does not deal well with a list containing a huge number of items. </a:t>
            </a:r>
            <a:endParaRPr b="0" lang="en-IE" sz="16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0" lang="en-GB" sz="2800" spc="-1" strike="noStrike">
                <a:solidFill>
                  <a:schemeClr val="dk1"/>
                </a:solidFill>
                <a:latin typeface="Arial"/>
                <a:ea typeface="Arial"/>
              </a:rPr>
              <a:t>Selection/Simple Sort</a:t>
            </a:r>
            <a:endParaRPr b="0" lang="en-IE" sz="2800" spc="-1" strike="noStrike">
              <a:solidFill>
                <a:srgbClr val="000000"/>
              </a:solidFill>
              <a:latin typeface="Arial"/>
            </a:endParaRPr>
          </a:p>
        </p:txBody>
      </p:sp>
      <p:sp>
        <p:nvSpPr>
          <p:cNvPr id="81"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1" lang="en-GB" sz="1600" spc="-1" strike="noStrike">
                <a:solidFill>
                  <a:schemeClr val="dk1"/>
                </a:solidFill>
                <a:highlight>
                  <a:srgbClr val="ffffff"/>
                </a:highlight>
                <a:latin typeface="Lato"/>
                <a:ea typeface="Lato"/>
              </a:rPr>
              <a:t>Advantages:</a:t>
            </a:r>
            <a:endParaRPr b="0" lang="en-IE" sz="1600" spc="-1" strike="noStrike">
              <a:solidFill>
                <a:srgbClr val="000000"/>
              </a:solidFill>
              <a:latin typeface="Arial"/>
            </a:endParaRPr>
          </a:p>
          <a:p>
            <a:pPr marL="457200" indent="-330120">
              <a:lnSpc>
                <a:spcPct val="115000"/>
              </a:lnSpc>
              <a:spcBef>
                <a:spcPts val="1199"/>
              </a:spcBef>
              <a:buClr>
                <a:srgbClr val="000000"/>
              </a:buClr>
              <a:buFont typeface="Lato"/>
              <a:buChar char="●"/>
              <a:tabLst>
                <a:tab algn="l" pos="0"/>
              </a:tabLst>
            </a:pPr>
            <a:r>
              <a:rPr b="0" lang="en-GB" sz="1600" spc="-1" strike="noStrike">
                <a:solidFill>
                  <a:schemeClr val="dk1"/>
                </a:solidFill>
                <a:highlight>
                  <a:srgbClr val="ffffff"/>
                </a:highlight>
                <a:latin typeface="Lato"/>
                <a:ea typeface="Lato"/>
              </a:rPr>
              <a:t>Performs well on a small list. </a:t>
            </a:r>
            <a:endParaRPr b="0" lang="en-IE" sz="1600" spc="-1" strike="noStrike">
              <a:solidFill>
                <a:srgbClr val="000000"/>
              </a:solidFill>
              <a:latin typeface="Arial"/>
            </a:endParaRPr>
          </a:p>
          <a:p>
            <a:pPr marL="457200" indent="-330120">
              <a:lnSpc>
                <a:spcPct val="115000"/>
              </a:lnSpc>
              <a:buClr>
                <a:srgbClr val="000000"/>
              </a:buClr>
              <a:buFont typeface="Lato"/>
              <a:buChar char="●"/>
              <a:tabLst>
                <a:tab algn="l" pos="0"/>
              </a:tabLst>
            </a:pPr>
            <a:r>
              <a:rPr b="0" lang="en-GB" sz="1600" spc="-1" strike="noStrike">
                <a:solidFill>
                  <a:schemeClr val="dk1"/>
                </a:solidFill>
                <a:highlight>
                  <a:srgbClr val="ffffff"/>
                </a:highlight>
                <a:latin typeface="Lato"/>
                <a:ea typeface="Lato"/>
              </a:rPr>
              <a:t>In-place sorting algorithm, no additional temporary storage is required beyond what is needed to hold the original list. </a:t>
            </a:r>
            <a:endParaRPr b="0" lang="en-IE" sz="1600" spc="-1" strike="noStrike">
              <a:solidFill>
                <a:srgbClr val="000000"/>
              </a:solidFill>
              <a:latin typeface="Arial"/>
            </a:endParaRPr>
          </a:p>
          <a:p>
            <a:pPr indent="0">
              <a:lnSpc>
                <a:spcPct val="115000"/>
              </a:lnSpc>
              <a:spcBef>
                <a:spcPts val="1199"/>
              </a:spcBef>
              <a:buNone/>
              <a:tabLst>
                <a:tab algn="l" pos="0"/>
              </a:tabLst>
            </a:pPr>
            <a:endParaRPr b="0" lang="en-IE" sz="1600" spc="-1" strike="noStrike">
              <a:solidFill>
                <a:srgbClr val="000000"/>
              </a:solidFill>
              <a:latin typeface="Arial"/>
            </a:endParaRPr>
          </a:p>
          <a:p>
            <a:pPr indent="0">
              <a:lnSpc>
                <a:spcPct val="115000"/>
              </a:lnSpc>
              <a:spcBef>
                <a:spcPts val="1199"/>
              </a:spcBef>
              <a:buNone/>
              <a:tabLst>
                <a:tab algn="l" pos="0"/>
              </a:tabLst>
            </a:pPr>
            <a:r>
              <a:rPr b="1" lang="en-GB" sz="1600" spc="-1" strike="noStrike">
                <a:solidFill>
                  <a:schemeClr val="dk1"/>
                </a:solidFill>
                <a:highlight>
                  <a:srgbClr val="ffffff"/>
                </a:highlight>
                <a:latin typeface="Lato"/>
                <a:ea typeface="Lato"/>
              </a:rPr>
              <a:t>Disadvantages:</a:t>
            </a:r>
            <a:endParaRPr b="0" lang="en-IE" sz="1600" spc="-1" strike="noStrike">
              <a:solidFill>
                <a:srgbClr val="000000"/>
              </a:solidFill>
              <a:latin typeface="Arial"/>
            </a:endParaRPr>
          </a:p>
          <a:p>
            <a:pPr marL="457200" indent="-330120">
              <a:lnSpc>
                <a:spcPct val="115000"/>
              </a:lnSpc>
              <a:spcBef>
                <a:spcPts val="1199"/>
              </a:spcBef>
              <a:buClr>
                <a:srgbClr val="000000"/>
              </a:buClr>
              <a:buFont typeface="Lato"/>
              <a:buChar char="●"/>
              <a:tabLst>
                <a:tab algn="l" pos="0"/>
              </a:tabLst>
            </a:pPr>
            <a:r>
              <a:rPr b="0" lang="en-GB" sz="1600" spc="-1" strike="noStrike">
                <a:solidFill>
                  <a:schemeClr val="dk1"/>
                </a:solidFill>
                <a:highlight>
                  <a:srgbClr val="ffffff"/>
                </a:highlight>
                <a:latin typeface="Lato"/>
                <a:ea typeface="Lato"/>
              </a:rPr>
              <a:t>Not  efficient  when dealing with a large list of items. </a:t>
            </a:r>
            <a:endParaRPr b="0" lang="en-IE" sz="1600" spc="-1" strike="noStrike">
              <a:solidFill>
                <a:srgbClr val="000000"/>
              </a:solidFill>
              <a:latin typeface="Arial"/>
            </a:endParaRPr>
          </a:p>
          <a:p>
            <a:pPr marL="457200" indent="-330120">
              <a:lnSpc>
                <a:spcPct val="115000"/>
              </a:lnSpc>
              <a:buClr>
                <a:srgbClr val="000000"/>
              </a:buClr>
              <a:buFont typeface="Lato"/>
              <a:buChar char="●"/>
              <a:tabLst>
                <a:tab algn="l" pos="0"/>
              </a:tabLst>
            </a:pPr>
            <a:r>
              <a:rPr b="0" lang="en-GB" sz="1600" spc="-1" strike="noStrike">
                <a:solidFill>
                  <a:schemeClr val="dk1"/>
                </a:solidFill>
                <a:highlight>
                  <a:srgbClr val="ffffff"/>
                </a:highlight>
                <a:latin typeface="Lato"/>
                <a:ea typeface="Lato"/>
              </a:rPr>
              <a:t>Performance is easily influenced by the initial ordering of the items before the sorting process. </a:t>
            </a:r>
            <a:endParaRPr b="0" lang="en-IE"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0" lang="en-GB" sz="2800" spc="-1" strike="noStrike">
                <a:solidFill>
                  <a:schemeClr val="dk1"/>
                </a:solidFill>
                <a:latin typeface="Arial"/>
                <a:ea typeface="Arial"/>
              </a:rPr>
              <a:t>Insertion Sort</a:t>
            </a:r>
            <a:endParaRPr b="0" lang="en-IE" sz="2800" spc="-1" strike="noStrike">
              <a:solidFill>
                <a:srgbClr val="000000"/>
              </a:solidFill>
              <a:latin typeface="Arial"/>
            </a:endParaRPr>
          </a:p>
        </p:txBody>
      </p:sp>
      <p:sp>
        <p:nvSpPr>
          <p:cNvPr id="83"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spcBef>
                <a:spcPts val="1199"/>
              </a:spcBef>
              <a:buNone/>
              <a:tabLst>
                <a:tab algn="l" pos="0"/>
              </a:tabLst>
            </a:pPr>
            <a:r>
              <a:rPr b="1" lang="en-GB" sz="1600" spc="-1" strike="noStrike">
                <a:solidFill>
                  <a:schemeClr val="dk1"/>
                </a:solidFill>
                <a:highlight>
                  <a:srgbClr val="ffffff"/>
                </a:highlight>
                <a:latin typeface="Lato"/>
                <a:ea typeface="Lato"/>
              </a:rPr>
              <a:t>Advantages: </a:t>
            </a:r>
            <a:endParaRPr b="0" lang="en-IE" sz="1600" spc="-1" strike="noStrike">
              <a:solidFill>
                <a:srgbClr val="000000"/>
              </a:solidFill>
              <a:latin typeface="Arial"/>
            </a:endParaRPr>
          </a:p>
          <a:p>
            <a:pPr marL="457200" indent="-330120">
              <a:lnSpc>
                <a:spcPct val="115000"/>
              </a:lnSpc>
              <a:spcBef>
                <a:spcPts val="1199"/>
              </a:spcBef>
              <a:buClr>
                <a:srgbClr val="000000"/>
              </a:buClr>
              <a:buFont typeface="Lato"/>
              <a:buChar char="●"/>
              <a:tabLst>
                <a:tab algn="l" pos="0"/>
              </a:tabLst>
            </a:pPr>
            <a:r>
              <a:rPr b="0" lang="en-GB" sz="1600" spc="-1" strike="noStrike">
                <a:solidFill>
                  <a:schemeClr val="dk1"/>
                </a:solidFill>
                <a:highlight>
                  <a:srgbClr val="ffffff"/>
                </a:highlight>
                <a:latin typeface="Lato"/>
                <a:ea typeface="Lato"/>
              </a:rPr>
              <a:t>Easy to implement</a:t>
            </a:r>
            <a:endParaRPr b="0" lang="en-IE" sz="1600" spc="-1" strike="noStrike">
              <a:solidFill>
                <a:srgbClr val="000000"/>
              </a:solidFill>
              <a:latin typeface="Arial"/>
            </a:endParaRPr>
          </a:p>
          <a:p>
            <a:pPr marL="457200" indent="-330120">
              <a:lnSpc>
                <a:spcPct val="115000"/>
              </a:lnSpc>
              <a:buClr>
                <a:srgbClr val="000000"/>
              </a:buClr>
              <a:buFont typeface="Lato"/>
              <a:buChar char="●"/>
              <a:tabLst>
                <a:tab algn="l" pos="0"/>
              </a:tabLst>
            </a:pPr>
            <a:r>
              <a:rPr b="0" lang="en-GB" sz="1600" spc="-1" strike="noStrike">
                <a:solidFill>
                  <a:schemeClr val="dk1"/>
                </a:solidFill>
                <a:highlight>
                  <a:srgbClr val="ffffff"/>
                </a:highlight>
                <a:latin typeface="Lato"/>
                <a:ea typeface="Lato"/>
              </a:rPr>
              <a:t>Performs well when dealing with a small list.</a:t>
            </a:r>
            <a:endParaRPr b="0" lang="en-IE" sz="1600" spc="-1" strike="noStrike">
              <a:solidFill>
                <a:srgbClr val="000000"/>
              </a:solidFill>
              <a:latin typeface="Arial"/>
            </a:endParaRPr>
          </a:p>
          <a:p>
            <a:pPr marL="457200" indent="-330120">
              <a:lnSpc>
                <a:spcPct val="115000"/>
              </a:lnSpc>
              <a:buClr>
                <a:srgbClr val="000000"/>
              </a:buClr>
              <a:buFont typeface="Lato"/>
              <a:buChar char="●"/>
              <a:tabLst>
                <a:tab algn="l" pos="0"/>
              </a:tabLst>
            </a:pPr>
            <a:r>
              <a:rPr b="0" lang="en-GB" sz="1600" spc="-1" strike="noStrike">
                <a:solidFill>
                  <a:schemeClr val="dk1"/>
                </a:solidFill>
                <a:highlight>
                  <a:srgbClr val="ffffff"/>
                </a:highlight>
                <a:latin typeface="Lato"/>
                <a:ea typeface="Lato"/>
              </a:rPr>
              <a:t>In-place sorting algorithm so the space requirement is minimal. </a:t>
            </a:r>
            <a:endParaRPr b="0" lang="en-IE" sz="1600" spc="-1" strike="noStrike">
              <a:solidFill>
                <a:srgbClr val="000000"/>
              </a:solidFill>
              <a:latin typeface="Arial"/>
            </a:endParaRPr>
          </a:p>
          <a:p>
            <a:pPr indent="0">
              <a:lnSpc>
                <a:spcPct val="115000"/>
              </a:lnSpc>
              <a:spcBef>
                <a:spcPts val="1199"/>
              </a:spcBef>
              <a:buNone/>
              <a:tabLst>
                <a:tab algn="l" pos="0"/>
              </a:tabLst>
            </a:pPr>
            <a:endParaRPr b="0" lang="en-IE" sz="1600" spc="-1" strike="noStrike">
              <a:solidFill>
                <a:srgbClr val="000000"/>
              </a:solidFill>
              <a:latin typeface="Arial"/>
            </a:endParaRPr>
          </a:p>
          <a:p>
            <a:pPr indent="0">
              <a:lnSpc>
                <a:spcPct val="115000"/>
              </a:lnSpc>
              <a:spcBef>
                <a:spcPts val="1199"/>
              </a:spcBef>
              <a:buNone/>
              <a:tabLst>
                <a:tab algn="l" pos="0"/>
              </a:tabLst>
            </a:pPr>
            <a:r>
              <a:rPr b="1" lang="en-GB" sz="1600" spc="-1" strike="noStrike">
                <a:solidFill>
                  <a:schemeClr val="dk1"/>
                </a:solidFill>
                <a:highlight>
                  <a:srgbClr val="ffffff"/>
                </a:highlight>
                <a:latin typeface="Lato"/>
                <a:ea typeface="Lato"/>
              </a:rPr>
              <a:t>Disadvantages</a:t>
            </a:r>
            <a:r>
              <a:rPr b="0" lang="en-GB" sz="1600" spc="-1" strike="noStrike">
                <a:solidFill>
                  <a:schemeClr val="dk1"/>
                </a:solidFill>
                <a:highlight>
                  <a:srgbClr val="ffffff"/>
                </a:highlight>
                <a:latin typeface="Lato"/>
                <a:ea typeface="Lato"/>
              </a:rPr>
              <a:t>:</a:t>
            </a:r>
            <a:endParaRPr b="0" lang="en-IE" sz="1600" spc="-1" strike="noStrike">
              <a:solidFill>
                <a:srgbClr val="000000"/>
              </a:solidFill>
              <a:latin typeface="Arial"/>
            </a:endParaRPr>
          </a:p>
          <a:p>
            <a:pPr marL="457200" indent="-330120">
              <a:lnSpc>
                <a:spcPct val="115000"/>
              </a:lnSpc>
              <a:spcBef>
                <a:spcPts val="1199"/>
              </a:spcBef>
              <a:buClr>
                <a:srgbClr val="000000"/>
              </a:buClr>
              <a:buFont typeface="Lato"/>
              <a:buChar char="●"/>
              <a:tabLst>
                <a:tab algn="l" pos="0"/>
              </a:tabLst>
            </a:pPr>
            <a:r>
              <a:rPr b="0" lang="en-GB" sz="1600" spc="-1" strike="noStrike">
                <a:solidFill>
                  <a:schemeClr val="dk1"/>
                </a:solidFill>
                <a:highlight>
                  <a:srgbClr val="ffffff"/>
                </a:highlight>
                <a:latin typeface="Lato"/>
                <a:ea typeface="Lato"/>
              </a:rPr>
              <a:t>Not  efficient  when dealing with a large list of items. </a:t>
            </a:r>
            <a:endParaRPr b="0" lang="en-IE" sz="1600" spc="-1" strike="noStrike">
              <a:solidFill>
                <a:srgbClr val="000000"/>
              </a:solidFill>
              <a:latin typeface="Arial"/>
            </a:endParaRPr>
          </a:p>
          <a:p>
            <a:pPr indent="0">
              <a:lnSpc>
                <a:spcPct val="115000"/>
              </a:lnSpc>
              <a:spcBef>
                <a:spcPts val="1199"/>
              </a:spcBef>
              <a:spcAft>
                <a:spcPts val="1599"/>
              </a:spcAft>
              <a:buNone/>
              <a:tabLst>
                <a:tab algn="l" pos="0"/>
              </a:tabLst>
            </a:pPr>
            <a:endParaRPr b="0" lang="en-I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Selection/Simple Sort</a:t>
            </a:r>
            <a:endParaRPr b="0" lang="en-IE" sz="2800" spc="-1" strike="noStrike">
              <a:solidFill>
                <a:srgbClr val="000000"/>
              </a:solidFill>
              <a:latin typeface="Arial"/>
            </a:endParaRPr>
          </a:p>
        </p:txBody>
      </p:sp>
      <p:sp>
        <p:nvSpPr>
          <p:cNvPr id="33"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As selection sort basically looks for the smallest item (ascending order) and places it in the first position.  It then finds the next smallest item and places it in the second position and so on.</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The selection sort iterates from left to right through each list (right to left for descending order).  For each list item, the algorithm searches the unsorted section for an element that is less than the current index..</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If there is an element smaller than the current index, they are swapped and the algorithm moves onto the next list item.</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r>
              <a:rPr b="0" lang="en-GB" sz="1800" spc="-1" strike="noStrike">
                <a:solidFill>
                  <a:schemeClr val="dk2"/>
                </a:solidFill>
                <a:latin typeface="Arial"/>
                <a:ea typeface="Arial"/>
              </a:rPr>
              <a:t>This is repeated until the algorithm moves onto the last list item.</a:t>
            </a:r>
            <a:endParaRPr b="0" lang="en-I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gn="ctr">
              <a:buNone/>
            </a:pPr>
            <a:endParaRPr b="0" lang="en-IE" sz="1800" spc="-1" strike="noStrike">
              <a:solidFill>
                <a:srgbClr val="000000"/>
              </a:solidFill>
              <a:latin typeface="Arial"/>
            </a:endParaRPr>
          </a:p>
        </p:txBody>
      </p:sp>
      <p:sp>
        <p:nvSpPr>
          <p:cNvPr id="35"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spcBef>
                <a:spcPts val="1417"/>
              </a:spcBef>
              <a:buNone/>
            </a:pPr>
            <a:endParaRPr b="0" lang="en-IE" sz="1800" spc="-1" strike="noStrike">
              <a:solidFill>
                <a:srgbClr val="000000"/>
              </a:solidFill>
              <a:latin typeface="Arial"/>
            </a:endParaRPr>
          </a:p>
        </p:txBody>
      </p:sp>
      <p:pic>
        <p:nvPicPr>
          <p:cNvPr id="36" name="Google Shape;73;p16" descr=""/>
          <p:cNvPicPr/>
          <p:nvPr/>
        </p:nvPicPr>
        <p:blipFill>
          <a:blip r:embed="rId1"/>
          <a:stretch/>
        </p:blipFill>
        <p:spPr>
          <a:xfrm>
            <a:off x="100800" y="97200"/>
            <a:ext cx="3431160" cy="50454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Selection Sort</a:t>
            </a:r>
            <a:endParaRPr b="0" lang="en-IE" sz="2800" spc="-1" strike="noStrike">
              <a:solidFill>
                <a:srgbClr val="000000"/>
              </a:solidFill>
              <a:latin typeface="Arial"/>
            </a:endParaRPr>
          </a:p>
        </p:txBody>
      </p:sp>
      <p:sp>
        <p:nvSpPr>
          <p:cNvPr id="38"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spcAft>
                <a:spcPts val="1599"/>
              </a:spcAft>
              <a:buNone/>
              <a:tabLst>
                <a:tab algn="l" pos="0"/>
              </a:tabLst>
            </a:pPr>
            <a:r>
              <a:rPr b="0" lang="en-GB" sz="1100" spc="-1" strike="noStrike" u="sng">
                <a:solidFill>
                  <a:schemeClr val="hlink"/>
                </a:solidFill>
                <a:uFillTx/>
                <a:latin typeface="Arial"/>
                <a:ea typeface="Arial"/>
                <a:hlinkClick r:id="rId1"/>
              </a:rPr>
              <a:t>https://en.wikipedia.org/wiki/Selection_sort#/media/File:Selection-Sort-Animation.gif</a:t>
            </a:r>
            <a:endParaRPr b="0" lang="en-IE" sz="1100" spc="-1" strike="noStrike">
              <a:solidFill>
                <a:srgbClr val="000000"/>
              </a:solidFill>
              <a:latin typeface="Arial"/>
            </a:endParaRPr>
          </a:p>
        </p:txBody>
      </p:sp>
      <p:pic>
        <p:nvPicPr>
          <p:cNvPr id="39" name="Google Shape;80;p17" descr=""/>
          <p:cNvPicPr/>
          <p:nvPr/>
        </p:nvPicPr>
        <p:blipFill>
          <a:blip r:embed="rId2"/>
          <a:stretch/>
        </p:blipFill>
        <p:spPr>
          <a:xfrm>
            <a:off x="6127920" y="1152360"/>
            <a:ext cx="951840" cy="3533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Selection Sort - Python Code</a:t>
            </a:r>
            <a:endParaRPr b="0" lang="en-IE" sz="2800" spc="-1" strike="noStrike">
              <a:solidFill>
                <a:srgbClr val="000000"/>
              </a:solidFill>
              <a:latin typeface="Arial"/>
            </a:endParaRPr>
          </a:p>
        </p:txBody>
      </p:sp>
      <p:sp>
        <p:nvSpPr>
          <p:cNvPr id="41"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u="sng">
                <a:solidFill>
                  <a:schemeClr val="hlink"/>
                </a:solidFill>
                <a:uFillTx/>
                <a:latin typeface="Arial"/>
                <a:ea typeface="Arial"/>
                <a:hlinkClick r:id="rId1"/>
              </a:rPr>
              <a:t>https://repl.it/@suzannelinnane/Selection-Sort</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pic>
        <p:nvPicPr>
          <p:cNvPr id="42" name="Google Shape;87;p18" descr=""/>
          <p:cNvPicPr/>
          <p:nvPr/>
        </p:nvPicPr>
        <p:blipFill>
          <a:blip r:embed="rId2"/>
          <a:stretch/>
        </p:blipFill>
        <p:spPr>
          <a:xfrm>
            <a:off x="5371560" y="55080"/>
            <a:ext cx="3533040" cy="4904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Selection Sort - Python Code</a:t>
            </a:r>
            <a:endParaRPr b="0" lang="en-IE" sz="2800" spc="-1" strike="noStrike">
              <a:solidFill>
                <a:srgbClr val="000000"/>
              </a:solidFill>
              <a:latin typeface="Arial"/>
            </a:endParaRPr>
          </a:p>
        </p:txBody>
      </p:sp>
      <p:sp>
        <p:nvSpPr>
          <p:cNvPr id="44"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Later on, we will be looking at the running times and efficiency of the algorithms.</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When calculating the worst case running time for a selection sort, the min() function is really a loop.</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It loops through the unsorted section to find the minimum value.</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The following code is an alternative (and more complicated) to using the min() function.</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r>
              <a:rPr b="0" lang="en-GB" sz="1800" spc="-1" strike="noStrike" u="sng">
                <a:solidFill>
                  <a:schemeClr val="hlink"/>
                </a:solidFill>
                <a:uFillTx/>
                <a:latin typeface="Arial"/>
                <a:ea typeface="Arial"/>
                <a:hlinkClick r:id="rId1"/>
              </a:rPr>
              <a:t>https://repl.it/@suzannelinnane/Selection-Sort-without-min</a:t>
            </a:r>
            <a:endParaRPr b="0" lang="en-I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418320"/>
            <a:ext cx="8519760" cy="625320"/>
          </a:xfrm>
          <a:prstGeom prst="rect">
            <a:avLst/>
          </a:prstGeom>
          <a:noFill/>
          <a:ln w="0">
            <a:noFill/>
          </a:ln>
        </p:spPr>
        <p:txBody>
          <a:bodyPr lIns="0" rIns="0" tIns="0" bIns="0" anchor="ctr">
            <a:noAutofit/>
          </a:bodyPr>
          <a:p>
            <a:pPr indent="0" algn="ctr">
              <a:buNone/>
            </a:pPr>
            <a:endParaRPr b="0" lang="en-IE" sz="4400" spc="-1" strike="noStrike">
              <a:solidFill>
                <a:srgbClr val="000000"/>
              </a:solidFill>
              <a:latin typeface="Arial"/>
            </a:endParaRPr>
          </a:p>
        </p:txBody>
      </p:sp>
      <p:pic>
        <p:nvPicPr>
          <p:cNvPr id="46" name="" descr="">
            <a:hlinkClick r:id="" action="ppaction://media"/>
          </p:cNvPr>
          <p:cNvPicPr/>
          <p:nvPr>
            <a:videoFile r:link="rId1"/>
            <p:extLst>
              <p:ext uri="{DAA4B4D4-6D71-4841-9C94-3DE7FCFB9230}">
                <p14:media r:embed="rId2"/>
              </p:ext>
            </p:extLst>
          </p:nvPr>
        </p:nvPicPr>
        <p:blipFill>
          <a:blip r:embed="rId3"/>
          <a:stretch>
            <a:fillRect/>
          </a:stretch>
        </p:blipFill>
        <p:spPr>
          <a:xfrm>
            <a:off x="124560" y="180000"/>
            <a:ext cx="8875440" cy="4989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44960"/>
            <a:ext cx="8519760" cy="572040"/>
          </a:xfrm>
          <a:prstGeom prst="rect">
            <a:avLst/>
          </a:prstGeom>
          <a:noFill/>
          <a:ln w="0">
            <a:noFill/>
          </a:ln>
        </p:spPr>
        <p:txBody>
          <a:bodyPr lIns="91440" rIns="91440" tIns="91440" bIns="91440" anchor="t">
            <a:noAutofit/>
          </a:bodyPr>
          <a:p>
            <a:pPr indent="0">
              <a:lnSpc>
                <a:spcPct val="100000"/>
              </a:lnSpc>
              <a:buNone/>
              <a:tabLst>
                <a:tab algn="l" pos="0"/>
              </a:tabLst>
            </a:pPr>
            <a:r>
              <a:rPr b="1" lang="en-GB" sz="2800" spc="-1" strike="noStrike">
                <a:solidFill>
                  <a:schemeClr val="dk1"/>
                </a:solidFill>
                <a:latin typeface="Arial"/>
                <a:ea typeface="Arial"/>
              </a:rPr>
              <a:t>Insertion Sort</a:t>
            </a:r>
            <a:endParaRPr b="0" lang="en-IE" sz="2800" spc="-1" strike="noStrike">
              <a:solidFill>
                <a:srgbClr val="000000"/>
              </a:solidFill>
              <a:latin typeface="Arial"/>
            </a:endParaRPr>
          </a:p>
        </p:txBody>
      </p:sp>
      <p:sp>
        <p:nvSpPr>
          <p:cNvPr id="48" name="PlaceHolder 2"/>
          <p:cNvSpPr>
            <a:spLocks noGrp="1"/>
          </p:cNvSpPr>
          <p:nvPr>
            <p:ph/>
          </p:nvPr>
        </p:nvSpPr>
        <p:spPr>
          <a:xfrm>
            <a:off x="311760" y="1152360"/>
            <a:ext cx="8519760" cy="3415680"/>
          </a:xfrm>
          <a:prstGeom prst="rect">
            <a:avLst/>
          </a:prstGeom>
          <a:noFill/>
          <a:ln w="0">
            <a:noFill/>
          </a:ln>
        </p:spPr>
        <p:txBody>
          <a:bodyPr lIns="91440" rIns="91440" tIns="91440" bIns="91440" anchor="t">
            <a:noAutofit/>
          </a:bodyPr>
          <a:p>
            <a:pPr indent="0">
              <a:lnSpc>
                <a:spcPct val="115000"/>
              </a:lnSpc>
              <a:buNone/>
              <a:tabLst>
                <a:tab algn="l" pos="0"/>
              </a:tabLst>
            </a:pPr>
            <a:r>
              <a:rPr b="0" lang="en-GB" sz="1800" spc="-1" strike="noStrike">
                <a:solidFill>
                  <a:schemeClr val="dk2"/>
                </a:solidFill>
                <a:latin typeface="Arial"/>
                <a:ea typeface="Arial"/>
              </a:rPr>
              <a:t>An insertion sort is essentially how you might sort a deck of cards.  You start with two cards and order these.  Then for every new card, you decide where to place this new card within the sorted cards.</a:t>
            </a:r>
            <a:endParaRPr b="0" lang="en-IE" sz="1800" spc="-1" strike="noStrike">
              <a:solidFill>
                <a:srgbClr val="000000"/>
              </a:solidFill>
              <a:latin typeface="Arial"/>
            </a:endParaRPr>
          </a:p>
          <a:p>
            <a:pPr indent="0">
              <a:lnSpc>
                <a:spcPct val="115000"/>
              </a:lnSpc>
              <a:spcBef>
                <a:spcPts val="1599"/>
              </a:spcBef>
              <a:buNone/>
              <a:tabLst>
                <a:tab algn="l" pos="0"/>
              </a:tabLst>
            </a:pPr>
            <a:r>
              <a:rPr b="0" lang="en-GB" sz="1800" spc="-1" strike="noStrike">
                <a:solidFill>
                  <a:schemeClr val="dk2"/>
                </a:solidFill>
                <a:latin typeface="Arial"/>
                <a:ea typeface="Arial"/>
              </a:rPr>
              <a:t>A computer cannot visualise the sorted cards like a human, it must iterate from right to left through the sorted cards to determine where the card is inserted.</a:t>
            </a:r>
            <a:endParaRPr b="0" lang="en-IE" sz="1800" spc="-1" strike="noStrike">
              <a:solidFill>
                <a:srgbClr val="000000"/>
              </a:solidFill>
              <a:latin typeface="Arial"/>
            </a:endParaRPr>
          </a:p>
          <a:p>
            <a:pPr indent="0">
              <a:lnSpc>
                <a:spcPct val="115000"/>
              </a:lnSpc>
              <a:spcBef>
                <a:spcPts val="1599"/>
              </a:spcBef>
              <a:spcAft>
                <a:spcPts val="1599"/>
              </a:spcAft>
              <a:buNone/>
              <a:tabLst>
                <a:tab algn="l" pos="0"/>
              </a:tabLst>
            </a:pPr>
            <a:endParaRPr b="0" lang="en-IE"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en-IE</dc:language>
  <cp:lastModifiedBy/>
  <dcterms:modified xsi:type="dcterms:W3CDTF">2025-09-15T20:50:54Z</dcterms:modified>
  <cp:revision>2</cp:revision>
  <dc:subject/>
  <dc:title/>
</cp:coreProperties>
</file>

<file path=docProps/custom.xml><?xml version="1.0" encoding="utf-8"?>
<Properties xmlns="http://schemas.openxmlformats.org/officeDocument/2006/custom-properties" xmlns:vt="http://schemas.openxmlformats.org/officeDocument/2006/docPropsVTypes"/>
</file>